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 Light" panose="020B0604020202020204" charset="0"/>
      <p:regular r:id="rId14"/>
      <p:bold r:id="rId15"/>
      <p:italic r:id="rId16"/>
      <p:boldItalic r:id="rId17"/>
    </p:embeddedFont>
    <p:embeddedFont>
      <p:font typeface="Marcellus" panose="020B060402020202020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Medium" panose="000006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608">
          <p15:clr>
            <a:srgbClr val="A4A3A4"/>
          </p15:clr>
        </p15:guide>
        <p15:guide id="2" orient="horz" pos="2592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ubzrvXLIgFl06TxGiZfpV+pZC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2" y="28"/>
      </p:cViewPr>
      <p:guideLst>
        <p:guide pos="4608"/>
        <p:guide orient="horz"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1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Seamless workflow for rapid diagnosis of crop diseases</a:t>
            </a:r>
            <a:br>
              <a:rPr lang="en-US"/>
            </a:br>
            <a:br>
              <a:rPr lang="en-US"/>
            </a:br>
            <a:r>
              <a:rPr lang="en-US"/>
              <a:t>Start with secure user login to access the platform</a:t>
            </a:r>
            <a:br>
              <a:rPr lang="en-US"/>
            </a:br>
            <a:br>
              <a:rPr lang="en-US"/>
            </a:br>
            <a:r>
              <a:rPr lang="en-US"/>
              <a:t>Intuitive interface for uploading crop leaf photos</a:t>
            </a:r>
            <a:br>
              <a:rPr lang="en-US"/>
            </a:br>
            <a:br>
              <a:rPr lang="en-US"/>
            </a:br>
            <a:r>
              <a:rPr lang="en-US"/>
              <a:t>Deep learning AI models quickly analyze the uploaded images</a:t>
            </a:r>
            <a:br>
              <a:rPr lang="en-US"/>
            </a:br>
            <a:br>
              <a:rPr lang="en-US"/>
            </a:br>
            <a:r>
              <a:rPr lang="en-US"/>
              <a:t>Instant and accurate identification of specific crop diseases</a:t>
            </a:r>
            <a:br>
              <a:rPr lang="en-US"/>
            </a:br>
            <a:br>
              <a:rPr lang="en-US"/>
            </a:br>
            <a:r>
              <a:rPr lang="en-US"/>
              <a:t>Receive recommended treatments and essential care instructions</a:t>
            </a:r>
            <a:br>
              <a:rPr lang="en-US"/>
            </a:br>
            <a:br>
              <a:rPr lang="en-US"/>
            </a:br>
            <a:r>
              <a:rPr lang="en-US"/>
              <a:t>Download a comprehensive PDF report for future reference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41" name="Google Shape;141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2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4 master">
  <p:cSld name="Slide 14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2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2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2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2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2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6280190" y="1530548"/>
            <a:ext cx="7556421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lang="en-US" sz="5100" b="0" i="0" u="none" strike="noStrike" cap="none" dirty="0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AI-Driven Web Application for Automated Disease Detection in Rice and Pulse Crops</a:t>
            </a:r>
            <a:endParaRPr dirty="0"/>
          </a:p>
          <a:p>
            <a:pPr marL="0" marR="0" lvl="0" indent="0" algn="l" rtl="0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endParaRPr sz="5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6280200" y="6408420"/>
            <a:ext cx="7556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lang="en-US" sz="1750" b="0" i="0" u="none" strike="noStrike" cap="none" dirty="0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An Infosys Springboard Virtual Internship 6.0 project, empowering farmers with AI for healthier harvests.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50FD2799-C0BF-24FD-B045-A02B7C818B04}"/>
              </a:ext>
            </a:extLst>
          </p:cNvPr>
          <p:cNvSpPr/>
          <p:nvPr/>
        </p:nvSpPr>
        <p:spPr>
          <a:xfrm>
            <a:off x="10741306" y="7076520"/>
            <a:ext cx="3889094" cy="1153080"/>
          </a:xfrm>
          <a:prstGeom prst="roundRect">
            <a:avLst>
              <a:gd name="adj" fmla="val 3335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r>
              <a:rPr lang="en-US" sz="24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Mentor &amp; </a:t>
            </a:r>
            <a:r>
              <a:rPr lang="en-IN" sz="24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Coordinator</a:t>
            </a:r>
            <a:endParaRPr lang="en-US" sz="2400" b="1" dirty="0">
              <a:solidFill>
                <a:srgbClr val="67534F"/>
              </a:solidFill>
              <a:latin typeface="Marcellus" pitchFamily="34" charset="0"/>
              <a:ea typeface="Marcellus" pitchFamily="34" charset="-122"/>
              <a:cs typeface="Marcellus" pitchFamily="34" charset="-120"/>
            </a:endParaRPr>
          </a:p>
          <a:p>
            <a:pPr>
              <a:lnSpc>
                <a:spcPts val="2050"/>
              </a:lnSpc>
            </a:pPr>
            <a:r>
              <a:rPr lang="en-US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Mentor: Sasank Nukala </a:t>
            </a:r>
          </a:p>
          <a:p>
            <a:pPr>
              <a:lnSpc>
                <a:spcPts val="2050"/>
              </a:lnSpc>
            </a:pPr>
            <a:r>
              <a:rPr lang="en-US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Coordinator: Uttam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3"/>
          <p:cNvSpPr/>
          <p:nvPr/>
        </p:nvSpPr>
        <p:spPr>
          <a:xfrm>
            <a:off x="6032421" y="1471255"/>
            <a:ext cx="6893719" cy="58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500"/>
              <a:buFont typeface="Marcellus"/>
              <a:buNone/>
            </a:pPr>
            <a:r>
              <a:rPr lang="en-US" sz="350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Future Scope: Expanding Horizons</a:t>
            </a:r>
            <a:endParaRPr sz="3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3"/>
          <p:cNvSpPr/>
          <p:nvPr/>
        </p:nvSpPr>
        <p:spPr>
          <a:xfrm>
            <a:off x="6032421" y="2288381"/>
            <a:ext cx="8051959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Our vision extends beyond current capabilities to create a truly comprehensive and globally impactful solution for agricultural disease detection.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3"/>
          <p:cNvSpPr/>
          <p:nvPr/>
        </p:nvSpPr>
        <p:spPr>
          <a:xfrm>
            <a:off x="6032421" y="2869644"/>
            <a:ext cx="3947993" cy="1663422"/>
          </a:xfrm>
          <a:prstGeom prst="roundRect">
            <a:avLst>
              <a:gd name="adj" fmla="val 6597"/>
            </a:avLst>
          </a:prstGeom>
          <a:solidFill>
            <a:srgbClr val="FFFFF4">
              <a:alpha val="94509"/>
            </a:srgbClr>
          </a:solidFill>
          <a:ln w="22850" cap="flat" cmpd="sng">
            <a:solidFill>
              <a:srgbClr val="FFE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6009561" y="2869644"/>
            <a:ext cx="91440" cy="1663422"/>
          </a:xfrm>
          <a:prstGeom prst="roundRect">
            <a:avLst>
              <a:gd name="adj" fmla="val 71669"/>
            </a:avLst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3"/>
          <p:cNvSpPr/>
          <p:nvPr/>
        </p:nvSpPr>
        <p:spPr>
          <a:xfrm>
            <a:off x="6279833" y="3048476"/>
            <a:ext cx="2242899" cy="2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lang="en-US" sz="17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Expansion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6279833" y="3433643"/>
            <a:ext cx="3521750" cy="20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00"/>
              <a:buFont typeface="Montserrat"/>
              <a:buChar char="•"/>
            </a:pPr>
            <a:r>
              <a:rPr lang="en-US" sz="12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More diseases (20+ for diverse crops)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3"/>
          <p:cNvSpPr/>
          <p:nvPr/>
        </p:nvSpPr>
        <p:spPr>
          <a:xfrm>
            <a:off x="6279833" y="3691057"/>
            <a:ext cx="352175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00"/>
              <a:buFont typeface="Montserrat"/>
              <a:buChar char="•"/>
            </a:pPr>
            <a:r>
              <a:rPr lang="en-US" sz="12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Mobile application for on-the-go diagnosis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6279833" y="4151352"/>
            <a:ext cx="3521750" cy="20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00"/>
              <a:buFont typeface="Montserrat"/>
              <a:buChar char="•"/>
            </a:pPr>
            <a:r>
              <a:rPr lang="en-US" sz="12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Offline mode for remote farming areas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10136386" y="2869644"/>
            <a:ext cx="3947993" cy="1663422"/>
          </a:xfrm>
          <a:prstGeom prst="roundRect">
            <a:avLst>
              <a:gd name="adj" fmla="val 6597"/>
            </a:avLst>
          </a:prstGeom>
          <a:solidFill>
            <a:srgbClr val="FFFFF4">
              <a:alpha val="94509"/>
            </a:srgbClr>
          </a:solidFill>
          <a:ln w="22850" cap="flat" cmpd="sng">
            <a:solidFill>
              <a:srgbClr val="FFE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"/>
          <p:cNvSpPr/>
          <p:nvPr/>
        </p:nvSpPr>
        <p:spPr>
          <a:xfrm>
            <a:off x="10113526" y="2869644"/>
            <a:ext cx="91440" cy="1663422"/>
          </a:xfrm>
          <a:prstGeom prst="roundRect">
            <a:avLst>
              <a:gd name="adj" fmla="val 71669"/>
            </a:avLst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10383798" y="3048476"/>
            <a:ext cx="2242899" cy="2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lang="en-US" sz="17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Integration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3"/>
          <p:cNvSpPr/>
          <p:nvPr/>
        </p:nvSpPr>
        <p:spPr>
          <a:xfrm>
            <a:off x="10383798" y="3433643"/>
            <a:ext cx="3521750" cy="20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00"/>
              <a:buFont typeface="Montserrat"/>
              <a:buChar char="•"/>
            </a:pPr>
            <a:r>
              <a:rPr lang="en-US" sz="12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GPS for precise location-based insights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3"/>
          <p:cNvSpPr/>
          <p:nvPr/>
        </p:nvSpPr>
        <p:spPr>
          <a:xfrm>
            <a:off x="10383798" y="3691057"/>
            <a:ext cx="352175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00"/>
              <a:buFont typeface="Montserrat"/>
              <a:buChar char="•"/>
            </a:pPr>
            <a:r>
              <a:rPr lang="en-US" sz="12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Real-time weather data for predictive analysis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3"/>
          <p:cNvSpPr/>
          <p:nvPr/>
        </p:nvSpPr>
        <p:spPr>
          <a:xfrm>
            <a:off x="10383798" y="4151352"/>
            <a:ext cx="3521750" cy="20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00"/>
              <a:buFont typeface="Montserrat"/>
              <a:buChar char="•"/>
            </a:pPr>
            <a:r>
              <a:rPr lang="en-US" sz="12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Detailed, localized treatment guidance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3"/>
          <p:cNvSpPr/>
          <p:nvPr/>
        </p:nvSpPr>
        <p:spPr>
          <a:xfrm>
            <a:off x="6032421" y="4689038"/>
            <a:ext cx="3947993" cy="2069187"/>
          </a:xfrm>
          <a:prstGeom prst="roundRect">
            <a:avLst>
              <a:gd name="adj" fmla="val 5303"/>
            </a:avLst>
          </a:prstGeom>
          <a:solidFill>
            <a:srgbClr val="FFFFF4">
              <a:alpha val="94509"/>
            </a:srgbClr>
          </a:solidFill>
          <a:ln w="22850" cap="flat" cmpd="sng">
            <a:solidFill>
              <a:srgbClr val="FFE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3"/>
          <p:cNvSpPr/>
          <p:nvPr/>
        </p:nvSpPr>
        <p:spPr>
          <a:xfrm>
            <a:off x="6009561" y="4689038"/>
            <a:ext cx="91440" cy="2069187"/>
          </a:xfrm>
          <a:prstGeom prst="roundRect">
            <a:avLst>
              <a:gd name="adj" fmla="val 71669"/>
            </a:avLst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3"/>
          <p:cNvSpPr/>
          <p:nvPr/>
        </p:nvSpPr>
        <p:spPr>
          <a:xfrm>
            <a:off x="6279833" y="4867870"/>
            <a:ext cx="2311122" cy="2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lang="en-US" sz="17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Support &amp; Accessibility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3"/>
          <p:cNvSpPr/>
          <p:nvPr/>
        </p:nvSpPr>
        <p:spPr>
          <a:xfrm>
            <a:off x="6279833" y="5253038"/>
            <a:ext cx="352175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00"/>
              <a:buFont typeface="Montserrat"/>
              <a:buChar char="•"/>
            </a:pPr>
            <a:r>
              <a:rPr lang="en-US" sz="12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Multi-language support for global adoption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3"/>
          <p:cNvSpPr/>
          <p:nvPr/>
        </p:nvSpPr>
        <p:spPr>
          <a:xfrm>
            <a:off x="6279833" y="5713333"/>
            <a:ext cx="352175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00"/>
              <a:buFont typeface="Montserrat"/>
              <a:buChar char="•"/>
            </a:pPr>
            <a:r>
              <a:rPr lang="en-US" sz="12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Expert connect features for personalized advice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3"/>
          <p:cNvSpPr/>
          <p:nvPr/>
        </p:nvSpPr>
        <p:spPr>
          <a:xfrm>
            <a:off x="6279833" y="6173629"/>
            <a:ext cx="352175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200"/>
              <a:buFont typeface="Montserrat"/>
              <a:buChar char="•"/>
            </a:pPr>
            <a:r>
              <a:rPr lang="en-US" sz="12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Community forums for peer-to-peer knowledge sharing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3"/>
          <p:cNvSpPr/>
          <p:nvPr/>
        </p:nvSpPr>
        <p:spPr>
          <a:xfrm>
            <a:off x="12693372" y="7546420"/>
            <a:ext cx="1937028" cy="6831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Infosys SpringBoard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"/>
          <p:cNvSpPr/>
          <p:nvPr/>
        </p:nvSpPr>
        <p:spPr>
          <a:xfrm>
            <a:off x="793790" y="1151096"/>
            <a:ext cx="13042821" cy="254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869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15400"/>
              <a:buFont typeface="Marcellus"/>
              <a:buNone/>
            </a:pPr>
            <a:r>
              <a:rPr lang="en-US" sz="1540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Thank You</a:t>
            </a:r>
            <a:endParaRPr sz="1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793790" y="4148018"/>
            <a:ext cx="13042821" cy="58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lang="en-US" sz="17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We appreciate your time and interest in our AI-driven solution for crop disease detection. Together, we can build a more resilient and sustainable future for agriculture.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4"/>
          <p:cNvSpPr/>
          <p:nvPr/>
        </p:nvSpPr>
        <p:spPr>
          <a:xfrm>
            <a:off x="793790" y="5077778"/>
            <a:ext cx="5216962" cy="67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lang="en-US" sz="410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Questions?</a:t>
            </a:r>
            <a:endParaRPr sz="4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609611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4"/>
          <p:cNvSpPr/>
          <p:nvPr/>
        </p:nvSpPr>
        <p:spPr>
          <a:xfrm>
            <a:off x="1644253" y="6223635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41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lang="en-US" sz="25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Get in Touch</a:t>
            </a:r>
            <a:endParaRPr sz="2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4"/>
          <p:cNvSpPr/>
          <p:nvPr/>
        </p:nvSpPr>
        <p:spPr>
          <a:xfrm>
            <a:off x="1644253" y="6783586"/>
            <a:ext cx="5529143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6884" y="609611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4"/>
          <p:cNvSpPr/>
          <p:nvPr/>
        </p:nvSpPr>
        <p:spPr>
          <a:xfrm>
            <a:off x="8307348" y="6223635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41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lang="en-US" sz="25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Connect with Us</a:t>
            </a:r>
            <a:endParaRPr sz="2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4"/>
          <p:cNvSpPr/>
          <p:nvPr/>
        </p:nvSpPr>
        <p:spPr>
          <a:xfrm>
            <a:off x="8307348" y="6783586"/>
            <a:ext cx="5529263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12693372" y="7546420"/>
            <a:ext cx="1937028" cy="6831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Infosys SpringBoard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6148388" y="768906"/>
            <a:ext cx="7820025" cy="141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58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250"/>
              <a:buFont typeface="Marcellus"/>
              <a:buNone/>
            </a:pPr>
            <a:r>
              <a:rPr lang="en-US" sz="425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Project Overview: AI-Driven Disease Detection</a:t>
            </a:r>
            <a:endParaRPr sz="4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6148388" y="2466618"/>
            <a:ext cx="7820025" cy="49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Leveraging deep learning and a user-friendly web interface to detect and diagnose crop diseases from leaf images.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6148388" y="3454837"/>
            <a:ext cx="3815477" cy="2135267"/>
          </a:xfrm>
          <a:prstGeom prst="roundRect">
            <a:avLst>
              <a:gd name="adj" fmla="val 5139"/>
            </a:avLst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6148388" y="3431977"/>
            <a:ext cx="3815477" cy="91440"/>
          </a:xfrm>
          <a:prstGeom prst="roundRect">
            <a:avLst>
              <a:gd name="adj" fmla="val 86889"/>
            </a:avLst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7772400" y="3171111"/>
            <a:ext cx="567452" cy="567452"/>
          </a:xfrm>
          <a:prstGeom prst="roundRect">
            <a:avLst>
              <a:gd name="adj" fmla="val 161141"/>
            </a:avLst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7942659" y="3307318"/>
            <a:ext cx="226933" cy="29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arcellus"/>
              <a:buNone/>
            </a:pPr>
            <a:r>
              <a:rPr lang="en-US" sz="1750" b="0" i="0" u="none" strike="noStrike" cap="none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1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6360319" y="3927753"/>
            <a:ext cx="2719268" cy="3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95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lang="en-US" sz="210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Primary Objective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6360319" y="4394716"/>
            <a:ext cx="3391614" cy="983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Build a production-ready Streamlit web app with CNN for accurate leaf disease classification in rice and pulse crops.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0152936" y="3466412"/>
            <a:ext cx="3815477" cy="2135267"/>
          </a:xfrm>
          <a:prstGeom prst="roundRect">
            <a:avLst>
              <a:gd name="adj" fmla="val 5139"/>
            </a:avLst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0152936" y="3431977"/>
            <a:ext cx="3815477" cy="91440"/>
          </a:xfrm>
          <a:prstGeom prst="roundRect">
            <a:avLst>
              <a:gd name="adj" fmla="val 86889"/>
            </a:avLst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1776948" y="3171111"/>
            <a:ext cx="567452" cy="567452"/>
          </a:xfrm>
          <a:prstGeom prst="roundRect">
            <a:avLst>
              <a:gd name="adj" fmla="val 161141"/>
            </a:avLst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1947208" y="3307318"/>
            <a:ext cx="226933" cy="29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arcellus"/>
              <a:buNone/>
            </a:pPr>
            <a:r>
              <a:rPr lang="en-US" sz="1750" b="0" i="0" u="none" strike="noStrike" cap="none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2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0364867" y="3927753"/>
            <a:ext cx="2719268" cy="3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95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lang="en-US" sz="210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Key Highlights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10364867" y="4394716"/>
            <a:ext cx="3391614" cy="983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Custom CNN, Streamlit UI, 3 disease classes, PDF reports, AI Chatbot, Secure Auth.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6148388" y="6062901"/>
            <a:ext cx="7820025" cy="1397675"/>
          </a:xfrm>
          <a:prstGeom prst="roundRect">
            <a:avLst>
              <a:gd name="adj" fmla="val 7851"/>
            </a:avLst>
          </a:prstGeom>
          <a:solidFill>
            <a:srgbClr val="FFFFF4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148388" y="6040041"/>
            <a:ext cx="7820025" cy="91440"/>
          </a:xfrm>
          <a:prstGeom prst="roundRect">
            <a:avLst>
              <a:gd name="adj" fmla="val 86889"/>
            </a:avLst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9774674" y="5779175"/>
            <a:ext cx="567452" cy="567452"/>
          </a:xfrm>
          <a:prstGeom prst="roundRect">
            <a:avLst>
              <a:gd name="adj" fmla="val 161141"/>
            </a:avLst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9944933" y="5915382"/>
            <a:ext cx="226933" cy="29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arcellus"/>
              <a:buNone/>
            </a:pPr>
            <a:r>
              <a:rPr lang="en-US" sz="1750" b="0" i="0" u="none" strike="noStrike" cap="none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3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360319" y="6535817"/>
            <a:ext cx="2719268" cy="3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95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lang="en-US" sz="210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Target Users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6360319" y="7002780"/>
            <a:ext cx="7396162" cy="2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Farmers, Agricultural Extension Officers, Agronomists, Research Institutions.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2693372" y="7546420"/>
            <a:ext cx="1937028" cy="58402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Infosys SpringBoard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>
            <a:off x="779383" y="612934"/>
            <a:ext cx="11207591" cy="83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000"/>
              <a:buFont typeface="Marcellus"/>
              <a:buNone/>
            </a:pPr>
            <a:r>
              <a:rPr lang="en-US" sz="500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Problem Statement: Agricultural Losses</a:t>
            </a:r>
            <a:endParaRPr sz="5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79383" y="1534358"/>
            <a:ext cx="3841552" cy="49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000"/>
              <a:buFont typeface="Marcellus"/>
              <a:buNone/>
            </a:pPr>
            <a:r>
              <a:rPr lang="en-US" sz="300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Problem Statement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779383" y="2367796"/>
            <a:ext cx="13071634" cy="448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Crop diseases pose a significant threat to global food security and farmer livelihoods. Our project directly addresses these pressing issues.</a:t>
            </a:r>
            <a:r>
              <a:rPr lang="en-US" sz="17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779382" y="3315116"/>
            <a:ext cx="1307163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Char char="•"/>
            </a:pPr>
            <a:r>
              <a:rPr lang="en-US" sz="17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Time-Consuming &amp; Error-Prone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779382" y="4591943"/>
            <a:ext cx="13225983" cy="34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Char char="•"/>
            </a:pPr>
            <a:r>
              <a:rPr lang="en-US" sz="17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Limited Expert Access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779383" y="3955955"/>
            <a:ext cx="12782239" cy="34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Char char="•"/>
            </a:pPr>
            <a:r>
              <a:rPr lang="en-US" sz="17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Costly Laboratory Testing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79383" y="6169462"/>
            <a:ext cx="13071634" cy="144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2693372" y="7546419"/>
            <a:ext cx="1937028" cy="68318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Infosys SpringBoard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779382" y="5278931"/>
            <a:ext cx="13225983" cy="32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Char char="•"/>
            </a:pPr>
            <a:r>
              <a:rPr lang="en-US" sz="17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Reduced Yield and Income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413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/>
          <p:nvPr/>
        </p:nvSpPr>
        <p:spPr>
          <a:xfrm>
            <a:off x="1498878" y="2924294"/>
            <a:ext cx="9921359" cy="68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119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50"/>
              <a:buFont typeface="Marcellus"/>
              <a:buNone/>
            </a:pPr>
            <a:r>
              <a:rPr lang="en-US" sz="415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Project Purpose: Smart &amp; User-Friendly AI</a:t>
            </a:r>
            <a:endParaRPr sz="4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8878" y="3887510"/>
            <a:ext cx="3877508" cy="73556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/>
          <p:nvPr/>
        </p:nvSpPr>
        <p:spPr>
          <a:xfrm>
            <a:off x="1682710" y="4806910"/>
            <a:ext cx="2643664" cy="34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lang="en-US" sz="20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Project Objective</a:t>
            </a:r>
            <a:endParaRPr sz="2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1682710" y="5260777"/>
            <a:ext cx="3509843" cy="717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Identify rice and pulse crop diseases using AI-powered image analysis for timely farmer intervention.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6386" y="3887510"/>
            <a:ext cx="3877508" cy="73556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5560219" y="4806910"/>
            <a:ext cx="2643664" cy="34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lang="en-US" sz="20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Specific Objectives</a:t>
            </a:r>
            <a:endParaRPr sz="2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5560219" y="5260777"/>
            <a:ext cx="3509843" cy="956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Robust CNN design, secure authentication, real-time predictions, SOLID principles, comprehensive testing.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53895" y="3887510"/>
            <a:ext cx="3877508" cy="7355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9437727" y="4806910"/>
            <a:ext cx="2643664" cy="34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lang="en-US" sz="20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Expected Outcomes</a:t>
            </a:r>
            <a:endParaRPr sz="2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9437727" y="5260777"/>
            <a:ext cx="3509843" cy="717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Intuitive tool, accessible interface, early detection, targeted treatments, comprehensive documentation.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498878" y="6676787"/>
            <a:ext cx="3172420" cy="41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61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450"/>
              <a:buFont typeface="Marcellus"/>
              <a:buNone/>
            </a:pPr>
            <a:r>
              <a:rPr lang="en-US" sz="245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Real-World Impact</a:t>
            </a:r>
            <a:endParaRPr sz="2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1498878" y="7365087"/>
            <a:ext cx="11632525" cy="23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Early detection, web-based accessibility, cloud scalability, and data-driven decisions reduce crop loss and pesticide misuse.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12693372" y="7534845"/>
            <a:ext cx="1937028" cy="6831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Infosys SpringBoard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/>
          <p:nvPr/>
        </p:nvSpPr>
        <p:spPr>
          <a:xfrm>
            <a:off x="1489710" y="485649"/>
            <a:ext cx="9664303" cy="6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119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50"/>
              <a:buFont typeface="Marcellus"/>
              <a:buNone/>
            </a:pPr>
            <a:r>
              <a:rPr lang="en-US" sz="415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Dataset &amp; Preprocessing for AI Accuracy</a:t>
            </a:r>
            <a:endParaRPr sz="4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1489710" y="1656517"/>
            <a:ext cx="3177540" cy="41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00"/>
              <a:buFont typeface="Marcellus"/>
              <a:buNone/>
            </a:pPr>
            <a:r>
              <a:rPr lang="en-US" sz="250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Dataset Overview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1489710" y="2253734"/>
            <a:ext cx="6810851" cy="23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lang="en-US" sz="1450" b="1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Total Images:</a:t>
            </a: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300+ collected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1489710" y="2557582"/>
            <a:ext cx="6810851" cy="23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lang="en-US" sz="1450" b="1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Image Size:</a:t>
            </a: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Standardized to 224×224 pixels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1489710" y="2861429"/>
            <a:ext cx="6810851" cy="23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lang="en-US" sz="1450" b="1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Format:</a:t>
            </a: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JPEG, JPG, PNG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1489710" y="3165277"/>
            <a:ext cx="6810851" cy="23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lang="en-US" sz="1450" b="1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Organization:</a:t>
            </a: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Structured folders per class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1489710" y="3469124"/>
            <a:ext cx="6810851" cy="23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Char char="•"/>
            </a:pPr>
            <a:r>
              <a:rPr lang="en-US" sz="1450" b="1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Validation:</a:t>
            </a: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Manual to remove corrupt samples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1489710" y="3892748"/>
            <a:ext cx="2809280" cy="34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70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050"/>
              <a:buFont typeface="Marcellus"/>
              <a:buNone/>
            </a:pPr>
            <a:r>
              <a:rPr lang="en-US" sz="205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Disease Classes (3 Total)</a:t>
            </a:r>
            <a:endParaRPr sz="2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489710" y="4421148"/>
            <a:ext cx="6810851" cy="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Includes  Bacterial Leaf Blight, Brown Spot, Leaf Scald.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7523" y="1679496"/>
            <a:ext cx="4390787" cy="439078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1489710" y="5012285"/>
            <a:ext cx="4465915" cy="195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00"/>
              <a:buFont typeface="Marcellus"/>
              <a:buNone/>
            </a:pPr>
            <a:r>
              <a:rPr lang="en-US" sz="250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Preprocessing &amp; Augmentation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1489710" y="6070283"/>
            <a:ext cx="11650980" cy="165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Input Image → Resize(224*224)  → RGB Conversion → Convert to Tensor → Normalization(ImageNet mean &amp; Std). </a:t>
            </a:r>
            <a:endParaRPr/>
          </a:p>
          <a:p>
            <a:pPr marL="0" marR="0" lvl="0" indent="0" algn="l" rtl="0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lang="en-US" sz="14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 Techniques like random horizontal flip, rotation, color jitter, are used.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12693373" y="7546420"/>
            <a:ext cx="1937028" cy="6831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Infosys SpringBoard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/>
          <p:nvPr/>
        </p:nvSpPr>
        <p:spPr>
          <a:xfrm>
            <a:off x="793790" y="609361"/>
            <a:ext cx="8246038" cy="4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none" strike="noStrike" cap="none" dirty="0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Seamless Workflow for Rapid Diagnosis</a:t>
            </a:r>
            <a:endParaRPr sz="2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1"/>
          <p:cNvSpPr/>
          <p:nvPr/>
        </p:nvSpPr>
        <p:spPr>
          <a:xfrm>
            <a:off x="793790" y="1524119"/>
            <a:ext cx="589717" cy="884515"/>
          </a:xfrm>
          <a:prstGeom prst="roundRect">
            <a:avLst>
              <a:gd name="adj" fmla="val 360022"/>
            </a:avLst>
          </a:prstGeom>
          <a:solidFill>
            <a:srgbClr val="EFF0F6"/>
          </a:solidFill>
          <a:ln w="9525" cap="flat" cmpd="sng">
            <a:solidFill>
              <a:srgbClr val="C5C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098" y="1855827"/>
            <a:ext cx="221099" cy="22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/>
          <p:nvPr/>
        </p:nvSpPr>
        <p:spPr>
          <a:xfrm>
            <a:off x="1479233" y="1671518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Login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1"/>
          <p:cNvSpPr/>
          <p:nvPr/>
        </p:nvSpPr>
        <p:spPr>
          <a:xfrm>
            <a:off x="1479233" y="1959293"/>
            <a:ext cx="6870978" cy="19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US" sz="1150" b="0" i="0" u="none" strike="noStrike" cap="none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Secure access to the platform via personalized accounts.</a:t>
            </a:r>
            <a:endParaRPr sz="11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1"/>
          <p:cNvSpPr/>
          <p:nvPr/>
        </p:nvSpPr>
        <p:spPr>
          <a:xfrm>
            <a:off x="793790" y="2504361"/>
            <a:ext cx="589717" cy="884515"/>
          </a:xfrm>
          <a:prstGeom prst="roundRect">
            <a:avLst>
              <a:gd name="adj" fmla="val 360022"/>
            </a:avLst>
          </a:prstGeom>
          <a:solidFill>
            <a:srgbClr val="EFF0F6"/>
          </a:solidFill>
          <a:ln w="9525" cap="flat" cmpd="sng">
            <a:solidFill>
              <a:srgbClr val="C5C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3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8098" y="2836069"/>
            <a:ext cx="221099" cy="22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1"/>
          <p:cNvSpPr/>
          <p:nvPr/>
        </p:nvSpPr>
        <p:spPr>
          <a:xfrm>
            <a:off x="1479233" y="2651760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Upload Leaf Image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1"/>
          <p:cNvSpPr/>
          <p:nvPr/>
        </p:nvSpPr>
        <p:spPr>
          <a:xfrm>
            <a:off x="1479233" y="2939534"/>
            <a:ext cx="6870978" cy="19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US" sz="1150" b="0" i="0" u="none" strike="noStrike" cap="none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Simple, intuitive interface for submitting crop leaf photos.</a:t>
            </a:r>
            <a:endParaRPr sz="11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1"/>
          <p:cNvSpPr/>
          <p:nvPr/>
        </p:nvSpPr>
        <p:spPr>
          <a:xfrm>
            <a:off x="793790" y="3484602"/>
            <a:ext cx="589717" cy="884515"/>
          </a:xfrm>
          <a:prstGeom prst="roundRect">
            <a:avLst>
              <a:gd name="adj" fmla="val 360022"/>
            </a:avLst>
          </a:prstGeom>
          <a:solidFill>
            <a:srgbClr val="EFF0F6"/>
          </a:solidFill>
          <a:ln w="9525" cap="flat" cmpd="sng">
            <a:solidFill>
              <a:srgbClr val="C5C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3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8098" y="3816310"/>
            <a:ext cx="221099" cy="22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/>
          <p:nvPr/>
        </p:nvSpPr>
        <p:spPr>
          <a:xfrm>
            <a:off x="1479233" y="3632002"/>
            <a:ext cx="3613628" cy="184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 Model Prediction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1479233" y="3919776"/>
            <a:ext cx="6870978" cy="19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US" sz="1150" b="0" i="0" u="none" strike="noStrike" cap="none" dirty="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Deep learning algorithms swiftly analyze the uploaded image.</a:t>
            </a:r>
            <a:endParaRPr sz="11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1"/>
          <p:cNvSpPr/>
          <p:nvPr/>
        </p:nvSpPr>
        <p:spPr>
          <a:xfrm>
            <a:off x="793790" y="4464844"/>
            <a:ext cx="589717" cy="884515"/>
          </a:xfrm>
          <a:prstGeom prst="roundRect">
            <a:avLst>
              <a:gd name="adj" fmla="val 360022"/>
            </a:avLst>
          </a:prstGeom>
          <a:solidFill>
            <a:srgbClr val="EFF0F6"/>
          </a:solidFill>
          <a:ln w="9525" cap="flat" cmpd="sng">
            <a:solidFill>
              <a:srgbClr val="C5C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3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8098" y="4796552"/>
            <a:ext cx="221099" cy="22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/>
          <p:cNvSpPr/>
          <p:nvPr/>
        </p:nvSpPr>
        <p:spPr>
          <a:xfrm>
            <a:off x="1479233" y="4612243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Disease Identified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1479233" y="4900017"/>
            <a:ext cx="6870978" cy="19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US" sz="1150" b="0" i="0" u="none" strike="noStrike" cap="none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Instant diagnosis of specific crop diseases with high accuracy.</a:t>
            </a:r>
            <a:endParaRPr sz="11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1"/>
          <p:cNvSpPr/>
          <p:nvPr/>
        </p:nvSpPr>
        <p:spPr>
          <a:xfrm>
            <a:off x="793790" y="5445085"/>
            <a:ext cx="589717" cy="884515"/>
          </a:xfrm>
          <a:prstGeom prst="roundRect">
            <a:avLst>
              <a:gd name="adj" fmla="val 360022"/>
            </a:avLst>
          </a:prstGeom>
          <a:solidFill>
            <a:srgbClr val="EFF0F6"/>
          </a:solidFill>
          <a:ln w="9525" cap="flat" cmpd="sng">
            <a:solidFill>
              <a:srgbClr val="C5C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3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8098" y="5776793"/>
            <a:ext cx="221099" cy="22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/>
          <p:nvPr/>
        </p:nvSpPr>
        <p:spPr>
          <a:xfrm>
            <a:off x="1479233" y="5592485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Cure Suggestions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1479233" y="5880259"/>
            <a:ext cx="6870978" cy="19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US" sz="1150" b="0" i="0" u="none" strike="noStrike" cap="none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Receive recommended treatments and essential care instructions.</a:t>
            </a:r>
            <a:endParaRPr sz="11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793790" y="6425327"/>
            <a:ext cx="589717" cy="884515"/>
          </a:xfrm>
          <a:prstGeom prst="roundRect">
            <a:avLst>
              <a:gd name="adj" fmla="val 360022"/>
            </a:avLst>
          </a:prstGeom>
          <a:solidFill>
            <a:srgbClr val="EFF0F6"/>
          </a:solidFill>
          <a:ln w="9525" cap="flat" cmpd="sng">
            <a:solidFill>
              <a:srgbClr val="C5C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3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8098" y="6757035"/>
            <a:ext cx="221099" cy="22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/>
          <p:nvPr/>
        </p:nvSpPr>
        <p:spPr>
          <a:xfrm>
            <a:off x="1479233" y="6572726"/>
            <a:ext cx="3613628" cy="19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PDF Report Generated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1479233" y="6860500"/>
            <a:ext cx="6870978" cy="19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US" sz="1150" b="0" i="0" u="none" strike="noStrike" cap="none" dirty="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Download a comprehensive, detailed report for future reference.</a:t>
            </a:r>
            <a:endParaRPr sz="11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1"/>
          <p:cNvSpPr/>
          <p:nvPr/>
        </p:nvSpPr>
        <p:spPr>
          <a:xfrm>
            <a:off x="12693373" y="7546694"/>
            <a:ext cx="1937028" cy="6829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Infosys SpringBoard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/>
          <p:nvPr/>
        </p:nvSpPr>
        <p:spPr>
          <a:xfrm>
            <a:off x="1057275" y="551378"/>
            <a:ext cx="12515731" cy="147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lang="en-US" sz="4450" b="0" i="0" u="none" strike="noStrike" cap="none" dirty="0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How Disease Detection Works: The 6-Phase Pipeline</a:t>
            </a:r>
            <a:endParaRPr sz="4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1057275" y="2426018"/>
            <a:ext cx="19776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arcellus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1057275" y="2749272"/>
            <a:ext cx="6158984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1057275" y="2893814"/>
            <a:ext cx="2844403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lang="en-US" sz="220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Image Acquisition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1057275" y="3382208"/>
            <a:ext cx="615898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User uploads clear leaf image (JPEG/JPG/PNG, max 5MB) with format/size validation.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7414022" y="2426018"/>
            <a:ext cx="19776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arcellus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7414022" y="2749272"/>
            <a:ext cx="6158984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7414022" y="2893814"/>
            <a:ext cx="2844403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lang="en-US" sz="220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Preprocessing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7414022" y="3382208"/>
            <a:ext cx="615898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Resize to 224×224, normalize with ImageNet stats, convert to PyTorch tensor.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1057275" y="4242673"/>
            <a:ext cx="19776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arcellus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1057275" y="4565928"/>
            <a:ext cx="6158984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1057275" y="4710470"/>
            <a:ext cx="2844403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lang="en-US" sz="220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Feature Extraction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1057275" y="5198864"/>
            <a:ext cx="615898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CNN backbone extracts visual features, detecting patterns like spots and lesions.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7414022" y="4242673"/>
            <a:ext cx="19776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arcellus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7414022" y="4565928"/>
            <a:ext cx="6158984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414022" y="4710470"/>
            <a:ext cx="2844403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lang="en-US" sz="220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Classification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7414022" y="5198864"/>
            <a:ext cx="615898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Fully connected layers map features to 3 classes; Softmax produces probability distribution.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1057275" y="6059329"/>
            <a:ext cx="19776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arcellus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05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1057275" y="6382583"/>
            <a:ext cx="6158984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1057275" y="6527125"/>
            <a:ext cx="2844403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lang="en-US" sz="220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Confidence Scoring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057275" y="7015520"/>
            <a:ext cx="615898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Highest probability class selected; 60% threshold ensures reliable predictions.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7414022" y="6059329"/>
            <a:ext cx="19776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arcellus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06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414022" y="6382583"/>
            <a:ext cx="6158984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7414022" y="6527125"/>
            <a:ext cx="2844403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lang="en-US" sz="220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Result Presentation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7414022" y="7015520"/>
            <a:ext cx="615898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lang="en-US" sz="15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Disease name, confidence, description, symptoms, recommendations, and downloadable PDF report.</a:t>
            </a: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12693372" y="7546420"/>
            <a:ext cx="1937028" cy="6831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Infosys SpringBoard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8431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1563648" y="620673"/>
            <a:ext cx="7499329" cy="67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48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lang="en-US" sz="410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Tools and Technologies Used</a:t>
            </a:r>
            <a:endParaRPr sz="4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1563648" y="1573173"/>
            <a:ext cx="11502985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Our project leverages a robust stack of cutting-edge tools and frameworks to ensure efficiency, scalability, and performance.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1563648" y="2014061"/>
            <a:ext cx="11502985" cy="5594747"/>
          </a:xfrm>
          <a:prstGeom prst="roundRect">
            <a:avLst>
              <a:gd name="adj" fmla="val 1365"/>
            </a:avLst>
          </a:prstGeom>
          <a:solidFill>
            <a:srgbClr val="FFFFF4"/>
          </a:solidFill>
          <a:ln w="15225" cap="flat" cmpd="sng">
            <a:solidFill>
              <a:srgbClr val="FFE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1578888" y="2029301"/>
            <a:ext cx="5736193" cy="2085023"/>
          </a:xfrm>
          <a:prstGeom prst="roundRect">
            <a:avLst>
              <a:gd name="adj" fmla="val 3663"/>
            </a:avLst>
          </a:prstGeom>
          <a:solidFill>
            <a:srgbClr val="FFF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1760696" y="2211110"/>
            <a:ext cx="2614255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lang="en-US" sz="20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Deep Learning</a:t>
            </a:r>
            <a:endParaRPr sz="2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1760696" y="2659975"/>
            <a:ext cx="5099804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1760696" y="3005376"/>
            <a:ext cx="5099804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 dirty="0" err="1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Torchvision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1760696" y="3350776"/>
            <a:ext cx="5099804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1760696" y="3696176"/>
            <a:ext cx="5099804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7315081" y="2029301"/>
            <a:ext cx="5736312" cy="2085023"/>
          </a:xfrm>
          <a:prstGeom prst="rect">
            <a:avLst/>
          </a:prstGeom>
          <a:solidFill>
            <a:srgbClr val="FFF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7315081" y="2029301"/>
            <a:ext cx="22860" cy="2085023"/>
          </a:xfrm>
          <a:prstGeom prst="roundRect">
            <a:avLst>
              <a:gd name="adj" fmla="val 334138"/>
            </a:avLst>
          </a:prstGeom>
          <a:solidFill>
            <a:srgbClr val="FFE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7769662" y="2211110"/>
            <a:ext cx="2614255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lang="en-US" sz="20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Web &amp; UI</a:t>
            </a:r>
            <a:endParaRPr sz="2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7769662" y="2659975"/>
            <a:ext cx="509992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Streamlit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7087791" y="2844522"/>
            <a:ext cx="454581" cy="454581"/>
          </a:xfrm>
          <a:prstGeom prst="roundRect">
            <a:avLst>
              <a:gd name="adj" fmla="val 16803"/>
            </a:avLst>
          </a:prstGeom>
          <a:solidFill>
            <a:srgbClr val="FFFFF4">
              <a:alpha val="94509"/>
            </a:srgbClr>
          </a:solidFill>
          <a:ln w="22850" cap="flat" cmpd="sng">
            <a:solidFill>
              <a:srgbClr val="FFE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1376" y="2958108"/>
            <a:ext cx="227290" cy="22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/>
          <p:nvPr/>
        </p:nvSpPr>
        <p:spPr>
          <a:xfrm>
            <a:off x="1578888" y="4114324"/>
            <a:ext cx="5736193" cy="1739622"/>
          </a:xfrm>
          <a:prstGeom prst="rect">
            <a:avLst/>
          </a:prstGeom>
          <a:solidFill>
            <a:srgbClr val="FFF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1578888" y="4114324"/>
            <a:ext cx="5736193" cy="22860"/>
          </a:xfrm>
          <a:prstGeom prst="roundRect">
            <a:avLst>
              <a:gd name="adj" fmla="val 334138"/>
            </a:avLst>
          </a:prstGeom>
          <a:solidFill>
            <a:srgbClr val="FFE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1760696" y="4296132"/>
            <a:ext cx="2909530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lang="en-US" sz="20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Programming Languages</a:t>
            </a:r>
            <a:endParaRPr sz="2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1760696" y="4744998"/>
            <a:ext cx="5099804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1760696" y="5090398"/>
            <a:ext cx="5099804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CSS3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7315081" y="4114324"/>
            <a:ext cx="5736312" cy="1739622"/>
          </a:xfrm>
          <a:prstGeom prst="rect">
            <a:avLst/>
          </a:prstGeom>
          <a:solidFill>
            <a:srgbClr val="FFF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7315081" y="4114324"/>
            <a:ext cx="22860" cy="1739622"/>
          </a:xfrm>
          <a:prstGeom prst="roundRect">
            <a:avLst>
              <a:gd name="adj" fmla="val 334138"/>
            </a:avLst>
          </a:prstGeom>
          <a:solidFill>
            <a:srgbClr val="FFE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7315081" y="4114324"/>
            <a:ext cx="5736312" cy="22860"/>
          </a:xfrm>
          <a:prstGeom prst="roundRect">
            <a:avLst>
              <a:gd name="adj" fmla="val 334138"/>
            </a:avLst>
          </a:prstGeom>
          <a:solidFill>
            <a:srgbClr val="FFE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7769662" y="4296132"/>
            <a:ext cx="2614255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lang="en-US" sz="20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Backend &amp; Database</a:t>
            </a:r>
            <a:endParaRPr sz="2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7769662" y="4722139"/>
            <a:ext cx="5099923" cy="368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SQLite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7769662" y="5097662"/>
            <a:ext cx="5099923" cy="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ReportLab PDF Engine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7087791" y="4756785"/>
            <a:ext cx="454581" cy="454581"/>
          </a:xfrm>
          <a:prstGeom prst="roundRect">
            <a:avLst>
              <a:gd name="adj" fmla="val 16803"/>
            </a:avLst>
          </a:prstGeom>
          <a:solidFill>
            <a:srgbClr val="FFFFF4">
              <a:alpha val="94509"/>
            </a:srgbClr>
          </a:solidFill>
          <a:ln w="22850" cap="flat" cmpd="sng">
            <a:solidFill>
              <a:srgbClr val="FFE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1376" y="4870371"/>
            <a:ext cx="227290" cy="22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0"/>
          <p:cNvSpPr/>
          <p:nvPr/>
        </p:nvSpPr>
        <p:spPr>
          <a:xfrm>
            <a:off x="1578888" y="5853946"/>
            <a:ext cx="5736193" cy="1739622"/>
          </a:xfrm>
          <a:prstGeom prst="rect">
            <a:avLst/>
          </a:prstGeom>
          <a:solidFill>
            <a:srgbClr val="FFF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1578888" y="5853946"/>
            <a:ext cx="5736193" cy="22860"/>
          </a:xfrm>
          <a:prstGeom prst="roundRect">
            <a:avLst>
              <a:gd name="adj" fmla="val 334138"/>
            </a:avLst>
          </a:prstGeom>
          <a:solidFill>
            <a:srgbClr val="FFE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1760696" y="6035754"/>
            <a:ext cx="2614255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lang="en-US" sz="20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Security &amp; Testing</a:t>
            </a:r>
            <a:endParaRPr sz="2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1760696" y="6484620"/>
            <a:ext cx="5099804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PyTest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1760696" y="6830020"/>
            <a:ext cx="5099804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BCrypt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7315081" y="5853946"/>
            <a:ext cx="5736312" cy="1739622"/>
          </a:xfrm>
          <a:prstGeom prst="rect">
            <a:avLst/>
          </a:prstGeom>
          <a:solidFill>
            <a:srgbClr val="FFF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7315081" y="5853946"/>
            <a:ext cx="22860" cy="1739622"/>
          </a:xfrm>
          <a:prstGeom prst="roundRect">
            <a:avLst>
              <a:gd name="adj" fmla="val 334138"/>
            </a:avLst>
          </a:prstGeom>
          <a:solidFill>
            <a:srgbClr val="FFE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7315081" y="5853946"/>
            <a:ext cx="5736312" cy="22860"/>
          </a:xfrm>
          <a:prstGeom prst="roundRect">
            <a:avLst>
              <a:gd name="adj" fmla="val 334138"/>
            </a:avLst>
          </a:prstGeom>
          <a:solidFill>
            <a:srgbClr val="FFE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7769662" y="6035754"/>
            <a:ext cx="2614255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lang="en-US" sz="20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DevOps</a:t>
            </a:r>
            <a:endParaRPr sz="2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7769662" y="6484620"/>
            <a:ext cx="509992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7769662" y="6830020"/>
            <a:ext cx="509992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7769662" y="7175421"/>
            <a:ext cx="509992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None/>
            </a:pPr>
            <a:r>
              <a:rPr lang="en-US" sz="1400" b="0" i="0" u="none" strike="noStrike" cap="none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VS Code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7087791" y="6496407"/>
            <a:ext cx="454581" cy="454581"/>
          </a:xfrm>
          <a:prstGeom prst="roundRect">
            <a:avLst>
              <a:gd name="adj" fmla="val 16803"/>
            </a:avLst>
          </a:prstGeom>
          <a:solidFill>
            <a:srgbClr val="FFFFF4">
              <a:alpha val="94509"/>
            </a:srgbClr>
          </a:solidFill>
          <a:ln w="22850" cap="flat" cmpd="sng">
            <a:solidFill>
              <a:srgbClr val="FFE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1376" y="6609993"/>
            <a:ext cx="227290" cy="22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0"/>
          <p:cNvSpPr/>
          <p:nvPr/>
        </p:nvSpPr>
        <p:spPr>
          <a:xfrm>
            <a:off x="12693372" y="7546420"/>
            <a:ext cx="1952268" cy="6702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Infosys SpringBoard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2"/>
          <p:cNvSpPr/>
          <p:nvPr/>
        </p:nvSpPr>
        <p:spPr>
          <a:xfrm>
            <a:off x="615910" y="816769"/>
            <a:ext cx="6028134" cy="65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379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950"/>
              <a:buFont typeface="Marcellus"/>
              <a:buNone/>
            </a:pPr>
            <a:r>
              <a:rPr lang="en-US" sz="3950" b="0" i="0" u="none" strike="noStrike" cap="non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Outcomes</a:t>
            </a:r>
            <a:endParaRPr sz="3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615910" y="1738551"/>
            <a:ext cx="7912179" cy="5674281"/>
          </a:xfrm>
          <a:prstGeom prst="roundRect">
            <a:avLst>
              <a:gd name="adj" fmla="val 1303"/>
            </a:avLst>
          </a:prstGeom>
          <a:solidFill>
            <a:srgbClr val="FFFFF4"/>
          </a:solidFill>
          <a:ln w="15225" cap="flat" cmpd="sng">
            <a:solidFill>
              <a:srgbClr val="FFE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631150" y="1753791"/>
            <a:ext cx="7881699" cy="1278969"/>
          </a:xfrm>
          <a:prstGeom prst="roundRect">
            <a:avLst>
              <a:gd name="adj" fmla="val 5779"/>
            </a:avLst>
          </a:prstGeom>
          <a:solidFill>
            <a:srgbClr val="FFF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807125" y="1929765"/>
            <a:ext cx="2543651" cy="32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950"/>
              <a:buFont typeface="Marcellus"/>
              <a:buNone/>
            </a:pPr>
            <a:r>
              <a:rPr lang="en-US" sz="19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AI-Powered Detection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807125" y="2364105"/>
            <a:ext cx="7529751" cy="22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lang="en-US" sz="1350" b="0" i="0" u="none" strike="noStrike" cap="none" dirty="0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CNN classifies 3 disease classes with confidence scores.</a:t>
            </a:r>
            <a:endParaRPr sz="13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631150" y="3032760"/>
            <a:ext cx="7881699" cy="1542931"/>
          </a:xfrm>
          <a:prstGeom prst="rect">
            <a:avLst/>
          </a:prstGeom>
          <a:solidFill>
            <a:srgbClr val="FFF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2"/>
          <p:cNvSpPr/>
          <p:nvPr/>
        </p:nvSpPr>
        <p:spPr>
          <a:xfrm>
            <a:off x="631150" y="3032760"/>
            <a:ext cx="7881699" cy="22860"/>
          </a:xfrm>
          <a:prstGeom prst="roundRect">
            <a:avLst>
              <a:gd name="adj" fmla="val 323336"/>
            </a:avLst>
          </a:prstGeom>
          <a:solidFill>
            <a:srgbClr val="FFE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4351973" y="2824222"/>
            <a:ext cx="439936" cy="439936"/>
          </a:xfrm>
          <a:prstGeom prst="roundRect">
            <a:avLst>
              <a:gd name="adj" fmla="val 16801"/>
            </a:avLst>
          </a:prstGeom>
          <a:solidFill>
            <a:srgbClr val="FFFFF4">
              <a:alpha val="94509"/>
            </a:srgbClr>
          </a:solidFill>
          <a:ln w="22850" cap="flat" cmpd="sng">
            <a:solidFill>
              <a:srgbClr val="FFE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1986" y="2934236"/>
            <a:ext cx="219908" cy="21990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/>
          <p:nvPr/>
        </p:nvSpPr>
        <p:spPr>
          <a:xfrm>
            <a:off x="807125" y="3472696"/>
            <a:ext cx="2529721" cy="32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950"/>
              <a:buFont typeface="Marcellus"/>
              <a:buNone/>
            </a:pPr>
            <a:r>
              <a:rPr lang="en-US" sz="19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Web Application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807125" y="3907036"/>
            <a:ext cx="7529751" cy="22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Streamlit-based platform accessible via any browser.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2"/>
          <p:cNvSpPr/>
          <p:nvPr/>
        </p:nvSpPr>
        <p:spPr>
          <a:xfrm>
            <a:off x="631150" y="4575691"/>
            <a:ext cx="7881699" cy="1542931"/>
          </a:xfrm>
          <a:prstGeom prst="rect">
            <a:avLst/>
          </a:prstGeom>
          <a:solidFill>
            <a:srgbClr val="FFF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2"/>
          <p:cNvSpPr/>
          <p:nvPr/>
        </p:nvSpPr>
        <p:spPr>
          <a:xfrm>
            <a:off x="631150" y="4575691"/>
            <a:ext cx="7881699" cy="22860"/>
          </a:xfrm>
          <a:prstGeom prst="roundRect">
            <a:avLst>
              <a:gd name="adj" fmla="val 323336"/>
            </a:avLst>
          </a:prstGeom>
          <a:solidFill>
            <a:srgbClr val="FFE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2"/>
          <p:cNvSpPr/>
          <p:nvPr/>
        </p:nvSpPr>
        <p:spPr>
          <a:xfrm>
            <a:off x="4351973" y="4367153"/>
            <a:ext cx="439936" cy="439936"/>
          </a:xfrm>
          <a:prstGeom prst="roundRect">
            <a:avLst>
              <a:gd name="adj" fmla="val 16801"/>
            </a:avLst>
          </a:prstGeom>
          <a:solidFill>
            <a:srgbClr val="FFFFF4">
              <a:alpha val="94509"/>
            </a:srgbClr>
          </a:solidFill>
          <a:ln w="22850" cap="flat" cmpd="sng">
            <a:solidFill>
              <a:srgbClr val="FFE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1986" y="4477167"/>
            <a:ext cx="219908" cy="219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2"/>
          <p:cNvSpPr/>
          <p:nvPr/>
        </p:nvSpPr>
        <p:spPr>
          <a:xfrm>
            <a:off x="807125" y="5015627"/>
            <a:ext cx="2529721" cy="32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950"/>
              <a:buFont typeface="Marcellus"/>
              <a:buNone/>
            </a:pPr>
            <a:r>
              <a:rPr lang="en-US" sz="19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PDF Reports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2"/>
          <p:cNvSpPr/>
          <p:nvPr/>
        </p:nvSpPr>
        <p:spPr>
          <a:xfrm>
            <a:off x="807125" y="5449967"/>
            <a:ext cx="7529751" cy="22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Downloadable diagnosis reports with recommendations.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2"/>
          <p:cNvSpPr/>
          <p:nvPr/>
        </p:nvSpPr>
        <p:spPr>
          <a:xfrm>
            <a:off x="631150" y="6118622"/>
            <a:ext cx="7881699" cy="1278969"/>
          </a:xfrm>
          <a:prstGeom prst="rect">
            <a:avLst/>
          </a:prstGeom>
          <a:solidFill>
            <a:srgbClr val="FFF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2"/>
          <p:cNvSpPr/>
          <p:nvPr/>
        </p:nvSpPr>
        <p:spPr>
          <a:xfrm>
            <a:off x="631150" y="6118622"/>
            <a:ext cx="7881699" cy="22860"/>
          </a:xfrm>
          <a:prstGeom prst="roundRect">
            <a:avLst>
              <a:gd name="adj" fmla="val 323336"/>
            </a:avLst>
          </a:prstGeom>
          <a:solidFill>
            <a:srgbClr val="FFE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2"/>
          <p:cNvSpPr/>
          <p:nvPr/>
        </p:nvSpPr>
        <p:spPr>
          <a:xfrm>
            <a:off x="4351973" y="5910084"/>
            <a:ext cx="439936" cy="439936"/>
          </a:xfrm>
          <a:prstGeom prst="roundRect">
            <a:avLst>
              <a:gd name="adj" fmla="val 16801"/>
            </a:avLst>
          </a:prstGeom>
          <a:solidFill>
            <a:srgbClr val="FFFFF4">
              <a:alpha val="94509"/>
            </a:srgbClr>
          </a:solidFill>
          <a:ln w="22850" cap="flat" cmpd="sng">
            <a:solidFill>
              <a:srgbClr val="FFE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1986" y="6020098"/>
            <a:ext cx="219908" cy="219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2"/>
          <p:cNvSpPr/>
          <p:nvPr/>
        </p:nvSpPr>
        <p:spPr>
          <a:xfrm>
            <a:off x="807125" y="6558558"/>
            <a:ext cx="2542103" cy="32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950"/>
              <a:buFont typeface="Marcellus"/>
              <a:buNone/>
            </a:pPr>
            <a:r>
              <a:rPr lang="en-US" sz="1950" b="0" i="0" u="none" strike="noStrike" cap="non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Secure Authentication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2"/>
          <p:cNvSpPr/>
          <p:nvPr/>
        </p:nvSpPr>
        <p:spPr>
          <a:xfrm>
            <a:off x="807125" y="6992898"/>
            <a:ext cx="7529751" cy="22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bcrypt (12 rounds) + SQLite user management.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2"/>
          <p:cNvSpPr/>
          <p:nvPr/>
        </p:nvSpPr>
        <p:spPr>
          <a:xfrm>
            <a:off x="12693372" y="7546420"/>
            <a:ext cx="1937028" cy="6831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Infosys SpringBoard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850</Words>
  <Application>Microsoft Office PowerPoint</Application>
  <PresentationFormat>Custom</PresentationFormat>
  <Paragraphs>148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Inter Light</vt:lpstr>
      <vt:lpstr>Marcellus</vt:lpstr>
      <vt:lpstr>Montserrat</vt:lpstr>
      <vt:lpstr>Montserrat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 puneeth yadav</cp:lastModifiedBy>
  <cp:revision>6</cp:revision>
  <dcterms:created xsi:type="dcterms:W3CDTF">2026-01-13T18:26:53Z</dcterms:created>
  <dcterms:modified xsi:type="dcterms:W3CDTF">2026-01-20T15:01:22Z</dcterms:modified>
</cp:coreProperties>
</file>